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Raleway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6" roundtripDataSignature="AMtx7mifjYGExXVssyUkrr1ndsQlhOWx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7.xml"/><Relationship Id="rId66" Type="http://customschemas.google.com/relationships/presentationmetadata" Target="metadata"/><Relationship Id="rId21" Type="http://schemas.openxmlformats.org/officeDocument/2006/relationships/slide" Target="slides/slide16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aleway-bold.fntdata"/><Relationship Id="rId10" Type="http://schemas.openxmlformats.org/officeDocument/2006/relationships/slide" Target="slides/slide5.xml"/><Relationship Id="rId54" Type="http://schemas.openxmlformats.org/officeDocument/2006/relationships/font" Target="fonts/Raleway-regular.fntdata"/><Relationship Id="rId13" Type="http://schemas.openxmlformats.org/officeDocument/2006/relationships/slide" Target="slides/slide8.xml"/><Relationship Id="rId57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56" Type="http://schemas.openxmlformats.org/officeDocument/2006/relationships/font" Target="fonts/Raleway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8409bb9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f8409bb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98faf59f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398faf59f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98faf59f8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398faf59f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98faf59f8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398faf59f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98faf59f8_1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398faf59f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98faf59f8_1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398faf59f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98faf59f8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398faf59f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98faf59f8_1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398faf59f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98faf59f8_1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398faf59f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98faf59f8_1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398faf59f8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98faf59f8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398faf59f8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98faf59f8_1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398faf59f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98faf59f8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1398faf59f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98faf59f8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398faf59f8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98faf59f8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398faf59f8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98faf59f8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398faf59f8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98faf59f8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398faf59f8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8faf59f8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398faf59f8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98faf59f8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398faf59f8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98faf59f8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398faf59f8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98faf59f8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398faf59f8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81221d7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81221d7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98faf59f8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398faf59f8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98faf59f8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398faf59f8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98faf59f8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398faf59f8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98faf59f8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398faf59f8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98faf59f8_1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398faf59f8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98faf59f8_1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398faf59f8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98faf59f8_1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398faf59f8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98faf59f8_1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398faf59f8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98faf59f8_1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398faf59f8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98faf59f8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398faf59f8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81221d7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81221d7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98faf59f8_1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398faf59f8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98faf59f8_1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398faf59f8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98faf59f8_1_3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398faf59f8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98faf59f8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398faf59f8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98faf59f8_1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398faf59f8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98faf59f8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398faf59f8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98faf59f8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398faf59f8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98faf59f8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398faf59f8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991e998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3991e998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81221d7f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81221d7f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81221d7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81221d7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81221d7f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81221d7f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8faf59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398faf59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98faf59f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398faf59f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3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uanignaciocavalieri@gmail.com" TargetMode="External"/><Relationship Id="rId4" Type="http://schemas.openxmlformats.org/officeDocument/2006/relationships/hyperlink" Target="mailto:juanignaciocornet@gmail.com" TargetMode="External"/><Relationship Id="rId5" Type="http://schemas.openxmlformats.org/officeDocument/2006/relationships/hyperlink" Target="mailto:khodadad.pakdaman@gmail.com" TargetMode="External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hyperlink" Target="https://arxiv.org/abs/2006.1482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505.04597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kaggle.com/phoenigs/u-net-dropout-augmentation-stratification" TargetMode="External"/><Relationship Id="rId4" Type="http://schemas.openxmlformats.org/officeDocument/2006/relationships/hyperlink" Target="https://towardsdatascience.com/unet-line-by-line-explanation-9b191c76baf5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hyperlink" Target="https://medium.com/jun-devpblog/dl-12-unsampling-unpooling-and-transpose-convolution-831dc53687c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tensorflow/models/tree/master/research/deeplab" TargetMode="External"/><Relationship Id="rId4" Type="http://schemas.openxmlformats.org/officeDocument/2006/relationships/hyperlink" Target="https://arxiv.org/pdf/1606.00915.pdf" TargetMode="External"/><Relationship Id="rId5" Type="http://schemas.openxmlformats.org/officeDocument/2006/relationships/hyperlink" Target="https://arxiv.org/pdf/1606.00915" TargetMode="External"/><Relationship Id="rId6" Type="http://schemas.openxmlformats.org/officeDocument/2006/relationships/hyperlink" Target="https://arxiv.org/pdf/1802.02611.pdf" TargetMode="External"/><Relationship Id="rId7" Type="http://schemas.openxmlformats.org/officeDocument/2006/relationships/hyperlink" Target="https://arxiv.org/pdf/1802.02611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gif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abs/1703.06870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703.06870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tensorflow/models/tree/master/research/object_detection" TargetMode="External"/><Relationship Id="rId4" Type="http://schemas.openxmlformats.org/officeDocument/2006/relationships/hyperlink" Target="https://github.com/facebookresearch/detectron2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host.robots.ox.ac.uk/pascal/VOC/" TargetMode="External"/><Relationship Id="rId4" Type="http://schemas.openxmlformats.org/officeDocument/2006/relationships/hyperlink" Target="https://cs.stanford.edu/~roozbeh/pascal-context/" TargetMode="External"/><Relationship Id="rId5" Type="http://schemas.openxmlformats.org/officeDocument/2006/relationships/hyperlink" Target="https://cocodataset.org/#panoptic-2020" TargetMode="External"/><Relationship Id="rId6" Type="http://schemas.openxmlformats.org/officeDocument/2006/relationships/hyperlink" Target="https://www.cityscapes-dataset.com/dataset-overview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610.02391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33.png"/><Relationship Id="rId5" Type="http://schemas.openxmlformats.org/officeDocument/2006/relationships/hyperlink" Target="https://arxiv.org/abs/1610.02391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56.png"/><Relationship Id="rId5" Type="http://schemas.openxmlformats.org/officeDocument/2006/relationships/hyperlink" Target="https://arxiv.org/abs/1610.02391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610.02391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610.02391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wfObVKKKJkE&amp;t=2s" TargetMode="External"/><Relationship Id="rId4" Type="http://schemas.openxmlformats.org/officeDocument/2006/relationships/hyperlink" Target="https://www.youtube.com/watch?v=B6X0q7YGUDQ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s://www.youtube.com/watch?v=qWl9idsCuLQ" TargetMode="External"/><Relationship Id="rId6" Type="http://schemas.openxmlformats.org/officeDocument/2006/relationships/image" Target="../media/image28.gif"/><Relationship Id="rId7" Type="http://schemas.openxmlformats.org/officeDocument/2006/relationships/image" Target="../media/image23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8409bb954_0_0"/>
          <p:cNvSpPr txBox="1"/>
          <p:nvPr/>
        </p:nvSpPr>
        <p:spPr>
          <a:xfrm>
            <a:off x="396150" y="1332700"/>
            <a:ext cx="853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Visión por Computadora II - CEAI - FIUBA</a:t>
            </a:r>
            <a:endParaRPr b="1" i="0" sz="2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gf8409bb954_0_0"/>
          <p:cNvSpPr txBox="1"/>
          <p:nvPr/>
        </p:nvSpPr>
        <p:spPr>
          <a:xfrm>
            <a:off x="396150" y="3722100"/>
            <a:ext cx="810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Profesores: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Cavalieri Juan Ignacio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juanignaciocavalieri@gmail.com</a:t>
            </a:r>
            <a:endParaRPr b="0" i="0" sz="17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Cornet Juan Ignacio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juanignaciocornet@gmail.com</a:t>
            </a:r>
            <a:endParaRPr b="0" i="0" sz="17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Seyed Pakdaman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khodadad.pakdaman@gmail.com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gf8409bb95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8025" y="2193875"/>
            <a:ext cx="3067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98faf59f8_1_21"/>
          <p:cNvSpPr txBox="1"/>
          <p:nvPr>
            <p:ph type="title"/>
          </p:nvPr>
        </p:nvSpPr>
        <p:spPr>
          <a:xfrm>
            <a:off x="727650" y="547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Medidas de error</a:t>
            </a:r>
            <a:endParaRPr/>
          </a:p>
        </p:txBody>
      </p:sp>
      <p:sp>
        <p:nvSpPr>
          <p:cNvPr id="156" name="Google Shape;156;g1398faf59f8_1_21"/>
          <p:cNvSpPr txBox="1"/>
          <p:nvPr>
            <p:ph idx="1" type="body"/>
          </p:nvPr>
        </p:nvSpPr>
        <p:spPr>
          <a:xfrm>
            <a:off x="727650" y="13610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Pixel Accuracy: porcentaje de píxeles en la imagen clasificados correctamente.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Problemas: si hay mucho fondo el resultado de la métrica puede no ser significativo (en general un problema si las clases están muy desbalanceadas)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Mean Pixel Accuracy: para salvar el problema anterior, una alternativa muy utilizada es calcular el Pixel Accuracy por clase, y luego promediarlos.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57" name="Google Shape;157;g1398faf59f8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4525" y="2095250"/>
            <a:ext cx="2917275" cy="1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398faf59f8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3175" y="3765775"/>
            <a:ext cx="36957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98faf59f8_1_28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Medidas de error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64" name="Google Shape;164;g1398faf59f8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8988" y="3637850"/>
            <a:ext cx="2486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398faf59f8_1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813" y="1976600"/>
            <a:ext cx="355282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398faf59f8_1_28"/>
          <p:cNvSpPr txBox="1"/>
          <p:nvPr/>
        </p:nvSpPr>
        <p:spPr>
          <a:xfrm>
            <a:off x="490525" y="1499600"/>
            <a:ext cx="79674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b="0" i="0" lang="es" sz="1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IoU promedio: se toma la IoU para cada clase en la imagen y se saca el promedio</a:t>
            </a:r>
            <a:endParaRPr b="0" i="0" sz="12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b="0" i="0" lang="es" sz="1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Coeficiente Dice o F1 score: 2 veces el área de la intersección dividida la suma de las áreas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g1398faf59f8_1_28"/>
          <p:cNvSpPr txBox="1"/>
          <p:nvPr>
            <p:ph idx="1" type="body"/>
          </p:nvPr>
        </p:nvSpPr>
        <p:spPr>
          <a:xfrm>
            <a:off x="666625" y="43885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Otras medidas de error: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Shruti Jadon, A survey of loss functions for semantic segmentation </a:t>
            </a:r>
            <a:r>
              <a:rPr lang="e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98faf59f8_1_4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Segmentación Pixel a Pixel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73" name="Google Shape;173;g1398faf59f8_1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950" y="2047526"/>
            <a:ext cx="8296099" cy="21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98faf59f8_1_45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Segmentación Pixel a Pixel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79" name="Google Shape;179;g1398faf59f8_1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3200" y="169468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98faf59f8_1_5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Segmentación semántica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85" name="Google Shape;185;g1398faf59f8_1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538" y="1754600"/>
            <a:ext cx="66389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398faf59f8_1_50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98faf59f8_1_56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Segmentación semántica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92" name="Google Shape;192;g1398faf59f8_1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113" y="1693375"/>
            <a:ext cx="799147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398faf59f8_1_56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98faf59f8_1_62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Enfoque con ventana deslizante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99" name="Google Shape;199;g1398faf59f8_1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825" y="1414463"/>
            <a:ext cx="661035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398faf59f8_1_62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98faf59f8_1_68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Enfoque con ventana deslizante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206" name="Google Shape;206;g1398faf59f8_1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215925"/>
            <a:ext cx="5631473" cy="36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398faf59f8_1_68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98faf59f8_1_74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Enfoque con ventana deslizante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213" name="Google Shape;213;g1398faf59f8_1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901725"/>
            <a:ext cx="8839201" cy="20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398faf59f8_1_74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98faf59f8_1_8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Fully Convolutional Network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220" name="Google Shape;220;g1398faf59f8_1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54125"/>
            <a:ext cx="8839200" cy="164906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398faf59f8_1_80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Cuarta clase: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666625" y="1304050"/>
            <a:ext cx="76887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Revisión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temas TF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Segmentación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Aplicaciones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Medidas de error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Acercamiento al problema de segmentación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Arquitecturas clásicas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U-Net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DeepLab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Mask R-CNN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Dataset clásicos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Explicando las redes convolucionales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98faf59f8_1_86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Enfoque Codificador Decodificador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227" name="Google Shape;227;g1398faf59f8_1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444525"/>
            <a:ext cx="6397400" cy="30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398faf59f8_1_86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98faf59f8_1_92"/>
          <p:cNvSpPr txBox="1"/>
          <p:nvPr>
            <p:ph type="title"/>
          </p:nvPr>
        </p:nvSpPr>
        <p:spPr>
          <a:xfrm>
            <a:off x="315325" y="547650"/>
            <a:ext cx="8100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U-Net: Arquitectura</a:t>
            </a:r>
            <a:endParaRPr/>
          </a:p>
        </p:txBody>
      </p:sp>
      <p:pic>
        <p:nvPicPr>
          <p:cNvPr id="234" name="Google Shape;234;g1398faf59f8_1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500" y="1187975"/>
            <a:ext cx="5453451" cy="36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398faf59f8_1_92"/>
          <p:cNvSpPr txBox="1"/>
          <p:nvPr/>
        </p:nvSpPr>
        <p:spPr>
          <a:xfrm>
            <a:off x="273300" y="4751075"/>
            <a:ext cx="877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Ronnemberg et al, U-Net: Convolutional Networks for Biomedical Image Segmentation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98faf59f8_1_98"/>
          <p:cNvSpPr txBox="1"/>
          <p:nvPr>
            <p:ph idx="1" type="body"/>
          </p:nvPr>
        </p:nvSpPr>
        <p:spPr>
          <a:xfrm>
            <a:off x="727650" y="1365000"/>
            <a:ext cx="7688700" cy="3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Es una red fully convolutional, esto quiere decir que convierte capas fully connected en convolucionales. De esta manera permite aplicar la red a imágenes de diverso tamaño.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La arquitectura tiene forma de U y tiene un enfoque de codificador, decodificador. Hay una parte inicial que contrae la imagen y otra parte posterior que la expande nuevamente. Para ello se usa upsampling a través de transposed convolution (“convoluciones transpuestas”)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 propaga la información desde capas de la parte contractiva a capas de la parte expansiva de la misma “granularidad con “skip connections”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Data augmentation: para el entrenamiento se realizan traslaciones, rotaciones, modificaciones de la escala de grises y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deformaciones elásticas aleatorias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 usó para segmentación de estructuras neuronales y de células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U-Net: Convolutional Networks for Biomedical Image Segmentation, </a:t>
            </a: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Link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1398faf59f8_1_98"/>
          <p:cNvSpPr txBox="1"/>
          <p:nvPr>
            <p:ph type="title"/>
          </p:nvPr>
        </p:nvSpPr>
        <p:spPr>
          <a:xfrm>
            <a:off x="727650" y="579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U-Net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98faf59f8_1_103"/>
          <p:cNvSpPr txBox="1"/>
          <p:nvPr>
            <p:ph type="title"/>
          </p:nvPr>
        </p:nvSpPr>
        <p:spPr>
          <a:xfrm>
            <a:off x="680400" y="561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Código para construcción de UNet</a:t>
            </a:r>
            <a:endParaRPr/>
          </a:p>
        </p:txBody>
      </p:sp>
      <p:sp>
        <p:nvSpPr>
          <p:cNvPr id="247" name="Google Shape;247;g1398faf59f8_1_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s"/>
              <a:t>Fuentes: </a:t>
            </a:r>
            <a:r>
              <a:rPr lang="e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https://www.kaggle.com/phoenigs/u-net-dropout-augmentation-stratification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https://towardsdatascience.com/unet-line-by-line-explanation-9b191c76baf5</a:t>
            </a:r>
            <a:endParaRPr b="1" sz="26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1398faf59f8_1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8753" y="1221825"/>
            <a:ext cx="2089475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398faf59f8_1_10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costo:</a:t>
            </a:r>
            <a:endParaRPr/>
          </a:p>
        </p:txBody>
      </p:sp>
      <p:sp>
        <p:nvSpPr>
          <p:cNvPr id="254" name="Google Shape;254;g1398faf59f8_1_108"/>
          <p:cNvSpPr txBox="1"/>
          <p:nvPr>
            <p:ph idx="1" type="body"/>
          </p:nvPr>
        </p:nvSpPr>
        <p:spPr>
          <a:xfrm>
            <a:off x="681525" y="1650575"/>
            <a:ext cx="7688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La función de costo se calcula sumando la contribución de cada pixel: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p_l(x)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es una softmax que usa las activaciones en cada canal para estimar una probabilidad que le asigna la red a que ese píxel esté en la clase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, y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l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es el índice de la verdadera clase del píxel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La función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w(x)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tiene dos propósitos.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w_c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compensa el desbalance de clases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el segundo término le da más peso a píxeles que están cerca de bordes,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d_1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es la distancia a la celda más cercana y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d_2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a la segunda celda más cercana, da más peso a píxeles cerca de bordes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55" name="Google Shape;255;g1398faf59f8_1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800" y="3977850"/>
            <a:ext cx="3373326" cy="59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98faf59f8_1_115"/>
          <p:cNvSpPr txBox="1"/>
          <p:nvPr>
            <p:ph type="title"/>
          </p:nvPr>
        </p:nvSpPr>
        <p:spPr>
          <a:xfrm>
            <a:off x="727650" y="526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Unpooling</a:t>
            </a:r>
            <a:endParaRPr/>
          </a:p>
        </p:txBody>
      </p:sp>
      <p:pic>
        <p:nvPicPr>
          <p:cNvPr id="261" name="Google Shape;261;g1398faf59f8_1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50" y="1930250"/>
            <a:ext cx="4176475" cy="23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398faf59f8_1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100" y="1989195"/>
            <a:ext cx="3896374" cy="22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398faf59f8_1_115"/>
          <p:cNvSpPr txBox="1"/>
          <p:nvPr/>
        </p:nvSpPr>
        <p:spPr>
          <a:xfrm>
            <a:off x="686750" y="4624950"/>
            <a:ext cx="403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Unsampling: Unpooling and Transpose Convolution, </a:t>
            </a:r>
            <a:r>
              <a:rPr b="0" i="0" lang="es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98faf59f8_1_122"/>
          <p:cNvSpPr txBox="1"/>
          <p:nvPr>
            <p:ph type="title"/>
          </p:nvPr>
        </p:nvSpPr>
        <p:spPr>
          <a:xfrm>
            <a:off x="610325" y="561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Convolución transpuesta</a:t>
            </a:r>
            <a:endParaRPr/>
          </a:p>
        </p:txBody>
      </p:sp>
      <p:pic>
        <p:nvPicPr>
          <p:cNvPr id="269" name="Google Shape;269;g1398faf59f8_1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875" y="1881425"/>
            <a:ext cx="9239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398faf59f8_1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000" y="1141575"/>
            <a:ext cx="24003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398faf59f8_1_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1438" y="2850655"/>
            <a:ext cx="923925" cy="1730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g1398faf59f8_1_122"/>
          <p:cNvCxnSpPr/>
          <p:nvPr/>
        </p:nvCxnSpPr>
        <p:spPr>
          <a:xfrm flipH="1" rot="10800000">
            <a:off x="2090850" y="2641925"/>
            <a:ext cx="3991800" cy="3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98faf59f8_1_130"/>
          <p:cNvSpPr txBox="1"/>
          <p:nvPr>
            <p:ph type="title"/>
          </p:nvPr>
        </p:nvSpPr>
        <p:spPr>
          <a:xfrm>
            <a:off x="645350" y="554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Convolución transpuesta</a:t>
            </a:r>
            <a:endParaRPr/>
          </a:p>
        </p:txBody>
      </p:sp>
      <p:pic>
        <p:nvPicPr>
          <p:cNvPr id="278" name="Google Shape;278;g1398faf59f8_1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" y="2029138"/>
            <a:ext cx="90678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98faf59f8_1_22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DeepLab</a:t>
            </a:r>
            <a:endParaRPr/>
          </a:p>
        </p:txBody>
      </p:sp>
      <p:sp>
        <p:nvSpPr>
          <p:cNvPr id="284" name="Google Shape;284;g1398faf59f8_1_224"/>
          <p:cNvSpPr txBox="1"/>
          <p:nvPr>
            <p:ph idx="1" type="body"/>
          </p:nvPr>
        </p:nvSpPr>
        <p:spPr>
          <a:xfrm>
            <a:off x="729450" y="19247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Modelo moderno de segmentación semántica: </a:t>
            </a:r>
            <a:r>
              <a:rPr lang="e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https://github.com/tensorflow/models/tree/master/research/deeplab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De backend usa Resnet-101 y luego Aligned XCeption (V3+)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Introduce varias novedades: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Atrous convolution: permite controlar la resolución a la que las diferentes mapas de caraterísticas son computados en DCNN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Atrous Spatial Pyramid Pooling: para segmentar objetos en múltiples escalas con filtros de diferentes sampling rates y field-of-views (campos de visión) efectivos.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En versiones posteriores además incluyen mejoras adicionales, como batch normalization, mejoras en la detección de bordes, y en el control del trade-off entre precisión y velocidad de procesamiento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La versión más nueva es Deeplab V3+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 u="sng">
                <a:solidFill>
                  <a:schemeClr val="hlink"/>
                </a:solidFill>
                <a:hlinkClick r:id="rId4"/>
              </a:rPr>
              <a:t>Paper de Deeplab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5"/>
              </a:rPr>
              <a:t>Paper Deeplab V2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6"/>
              </a:rPr>
              <a:t>Paper Deeplab V3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7"/>
              </a:rPr>
              <a:t>Paper Deeplab V3+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98faf59f8_1_229"/>
          <p:cNvSpPr txBox="1"/>
          <p:nvPr>
            <p:ph type="title"/>
          </p:nvPr>
        </p:nvSpPr>
        <p:spPr>
          <a:xfrm>
            <a:off x="727650" y="5434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Atrous convolution</a:t>
            </a:r>
            <a:endParaRPr/>
          </a:p>
        </p:txBody>
      </p:sp>
      <p:pic>
        <p:nvPicPr>
          <p:cNvPr id="290" name="Google Shape;290;g1398faf59f8_1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100" y="1365775"/>
            <a:ext cx="3870200" cy="37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398faf59f8_1_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2075" y="2310175"/>
            <a:ext cx="33718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81221d7f6_0_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 final</a:t>
            </a:r>
            <a:endParaRPr/>
          </a:p>
        </p:txBody>
      </p:sp>
      <p:sp>
        <p:nvSpPr>
          <p:cNvPr id="100" name="Google Shape;100;g2281221d7f6_0_5"/>
          <p:cNvSpPr txBox="1"/>
          <p:nvPr>
            <p:ph idx="1" type="body"/>
          </p:nvPr>
        </p:nvSpPr>
        <p:spPr>
          <a:xfrm>
            <a:off x="729450" y="1445100"/>
            <a:ext cx="7688700" cy="28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98faf59f8_1_235"/>
          <p:cNvSpPr txBox="1"/>
          <p:nvPr>
            <p:ph type="title"/>
          </p:nvPr>
        </p:nvSpPr>
        <p:spPr>
          <a:xfrm>
            <a:off x="694400" y="5758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Atrous convolution</a:t>
            </a:r>
            <a:endParaRPr/>
          </a:p>
        </p:txBody>
      </p:sp>
      <p:sp>
        <p:nvSpPr>
          <p:cNvPr id="297" name="Google Shape;297;g1398faf59f8_1_2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98" name="Google Shape;298;g1398faf59f8_1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575" y="1651429"/>
            <a:ext cx="7688701" cy="272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98faf59f8_1_241"/>
          <p:cNvSpPr txBox="1"/>
          <p:nvPr>
            <p:ph type="title"/>
          </p:nvPr>
        </p:nvSpPr>
        <p:spPr>
          <a:xfrm>
            <a:off x="727650" y="637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600"/>
              <a:buNone/>
            </a:pPr>
            <a:r>
              <a:rPr lang="es"/>
              <a:t>Atrous Spatial Pyramid Pooling</a:t>
            </a:r>
            <a:endParaRPr/>
          </a:p>
        </p:txBody>
      </p:sp>
      <p:pic>
        <p:nvPicPr>
          <p:cNvPr id="304" name="Google Shape;304;g1398faf59f8_1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725" y="1094700"/>
            <a:ext cx="3661600" cy="18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398faf59f8_1_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75" y="2043928"/>
            <a:ext cx="5865550" cy="30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398faf59f8_1_241"/>
          <p:cNvSpPr txBox="1"/>
          <p:nvPr/>
        </p:nvSpPr>
        <p:spPr>
          <a:xfrm>
            <a:off x="6149150" y="3268375"/>
            <a:ext cx="2912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 encoder toma features a diferentes escalas con varios rates de atrous convolutions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 encoder hace downsample x16 y el decoder x4 y luego x4 para obtener mismo tamaño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98faf59f8_1_248"/>
          <p:cNvSpPr txBox="1"/>
          <p:nvPr>
            <p:ph type="title"/>
          </p:nvPr>
        </p:nvSpPr>
        <p:spPr>
          <a:xfrm>
            <a:off x="727650" y="5748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Performance Pascal VOC 2012</a:t>
            </a:r>
            <a:endParaRPr/>
          </a:p>
        </p:txBody>
      </p:sp>
      <p:pic>
        <p:nvPicPr>
          <p:cNvPr id="312" name="Google Shape;312;g1398faf59f8_1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3075" y="1110075"/>
            <a:ext cx="3817850" cy="39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98faf59f8_1_253"/>
          <p:cNvSpPr txBox="1"/>
          <p:nvPr>
            <p:ph type="title"/>
          </p:nvPr>
        </p:nvSpPr>
        <p:spPr>
          <a:xfrm>
            <a:off x="727650" y="5853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Performance Cityscapes</a:t>
            </a:r>
            <a:endParaRPr/>
          </a:p>
        </p:txBody>
      </p:sp>
      <p:pic>
        <p:nvPicPr>
          <p:cNvPr id="318" name="Google Shape;318;g1398faf59f8_1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989" y="1744375"/>
            <a:ext cx="4838027" cy="30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98faf59f8_1_258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Segmentación de instancias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24" name="Google Shape;324;g1398faf59f8_1_258"/>
          <p:cNvSpPr txBox="1"/>
          <p:nvPr>
            <p:ph idx="1" type="body"/>
          </p:nvPr>
        </p:nvSpPr>
        <p:spPr>
          <a:xfrm>
            <a:off x="666625" y="1304050"/>
            <a:ext cx="76887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g1398faf59f8_1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900" y="1767425"/>
            <a:ext cx="8628275" cy="23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98faf59f8_1_264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Mask R-CNN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31" name="Google Shape;331;g1398faf59f8_1_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68325"/>
            <a:ext cx="8839201" cy="367123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398faf59f8_1_264"/>
          <p:cNvSpPr txBox="1"/>
          <p:nvPr/>
        </p:nvSpPr>
        <p:spPr>
          <a:xfrm>
            <a:off x="5746125" y="1520675"/>
            <a:ext cx="28521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Scores de clasificación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Coordenadas de la caja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1398faf59f8_1_264"/>
          <p:cNvSpPr txBox="1"/>
          <p:nvPr/>
        </p:nvSpPr>
        <p:spPr>
          <a:xfrm>
            <a:off x="7224725" y="4062600"/>
            <a:ext cx="17670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Predicción de una máscara por clase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g1398faf59f8_1_264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98faf59f8_1_272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Mask R-CNN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40" name="Google Shape;340;g1398faf59f8_1_272"/>
          <p:cNvSpPr txBox="1"/>
          <p:nvPr>
            <p:ph idx="1" type="body"/>
          </p:nvPr>
        </p:nvSpPr>
        <p:spPr>
          <a:xfrm>
            <a:off x="666625" y="1304050"/>
            <a:ext cx="76887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Proviene de la familia R-CNN, Fast R-CNN y Faster R-CNN.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Como ellas es una red de dos etapas.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En la segunda etapa se predice una máscara binaria para cada clase en cada una de las RoI, la cual es procesada en paralelo con la predicción de clase y bounding box.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 define una función de costo multitarea, contemplando un término para la clase, un término para el bounding box y otro para la máscara. Los primeros son idénticos a los de Fast R-CNN.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El tercer término es la binary cross-entropy entre la máscara predicha y la ground truth, pixel a pixel (en la resolución de la máscara).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Solo la máscara de la clase relacionada a la RoI en cuestión contribuye a la función de costo.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1398faf59f8_1_272"/>
          <p:cNvSpPr txBox="1"/>
          <p:nvPr/>
        </p:nvSpPr>
        <p:spPr>
          <a:xfrm>
            <a:off x="1016075" y="4898250"/>
            <a:ext cx="40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g1398faf59f8_1_272"/>
          <p:cNvSpPr txBox="1"/>
          <p:nvPr/>
        </p:nvSpPr>
        <p:spPr>
          <a:xfrm>
            <a:off x="497525" y="4589900"/>
            <a:ext cx="403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 et al. Mask R-CNN. </a:t>
            </a:r>
            <a:r>
              <a:rPr b="0" i="0" lang="es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Link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98faf59f8_1_279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Mask R-CNN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48" name="Google Shape;348;g1398faf59f8_1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375" y="1682674"/>
            <a:ext cx="8197999" cy="22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398faf59f8_1_279"/>
          <p:cNvSpPr txBox="1"/>
          <p:nvPr/>
        </p:nvSpPr>
        <p:spPr>
          <a:xfrm>
            <a:off x="497525" y="4589900"/>
            <a:ext cx="403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 et al. Mask R-CNN. </a:t>
            </a:r>
            <a:r>
              <a:rPr b="0" i="0" lang="es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98faf59f8_1_286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Open Source Frameworks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55" name="Google Shape;355;g1398faf59f8_1_286"/>
          <p:cNvSpPr txBox="1"/>
          <p:nvPr>
            <p:ph idx="1" type="body"/>
          </p:nvPr>
        </p:nvSpPr>
        <p:spPr>
          <a:xfrm>
            <a:off x="666625" y="1304050"/>
            <a:ext cx="76887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Hay muchas buenas implementaciones de código abierta, en varios lenguajes.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TensorFlow Detection API: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https://github.com/tensorflow/models/tree/master/research/object_detection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Faster RCNN, SSD, RFCN, Mask R-CNN, …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Detectron2 (PyTorch)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https://github.com/facebookresearch/detectron2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Mask R-CNN, RetinaNet, Faster R-CNN, RPN, Fast R-CNN, R-FCN, ...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Pueden ser usados para reentrenar modelos haciendo Fine Tuning o Transfer Learning.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98faf59f8_1_291"/>
          <p:cNvSpPr txBox="1"/>
          <p:nvPr>
            <p:ph type="title"/>
          </p:nvPr>
        </p:nvSpPr>
        <p:spPr>
          <a:xfrm>
            <a:off x="687400" y="554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Datasets</a:t>
            </a:r>
            <a:endParaRPr/>
          </a:p>
        </p:txBody>
      </p:sp>
      <p:sp>
        <p:nvSpPr>
          <p:cNvPr id="361" name="Google Shape;361;g1398faf59f8_1_291"/>
          <p:cNvSpPr txBox="1"/>
          <p:nvPr>
            <p:ph idx="1" type="body"/>
          </p:nvPr>
        </p:nvSpPr>
        <p:spPr>
          <a:xfrm>
            <a:off x="421125" y="2134925"/>
            <a:ext cx="76887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Pascal VOC: </a:t>
            </a:r>
            <a:r>
              <a:rPr lang="es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http://host.robots.ox.ac.uk/pascal/VOC/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Pascal Context: </a:t>
            </a:r>
            <a:r>
              <a:rPr lang="es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https://cs.stanford.edu/~roozbeh/pascal-context/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MS COCO: </a:t>
            </a:r>
            <a:r>
              <a:rPr lang="es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https://cocodataset.org/#panoptic-2020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Cityscapes: </a:t>
            </a:r>
            <a:r>
              <a:rPr lang="es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https://www.cityscapes-dataset.com/dataset-overview/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1221d7f6_0_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convolucionales</a:t>
            </a:r>
            <a:endParaRPr/>
          </a:p>
        </p:txBody>
      </p:sp>
      <p:sp>
        <p:nvSpPr>
          <p:cNvPr id="106" name="Google Shape;106;g2281221d7f6_0_0"/>
          <p:cNvSpPr txBox="1"/>
          <p:nvPr>
            <p:ph idx="1" type="body"/>
          </p:nvPr>
        </p:nvSpPr>
        <p:spPr>
          <a:xfrm>
            <a:off x="729450" y="1451950"/>
            <a:ext cx="7688700" cy="28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</p:txBody>
      </p:sp>
      <p:pic>
        <p:nvPicPr>
          <p:cNvPr id="107" name="Google Shape;107;g2281221d7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00" y="1513602"/>
            <a:ext cx="5238275" cy="32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281221d7f6_0_0"/>
          <p:cNvSpPr txBox="1"/>
          <p:nvPr/>
        </p:nvSpPr>
        <p:spPr>
          <a:xfrm>
            <a:off x="6773525" y="1273900"/>
            <a:ext cx="182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Campo receptivo: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tamaño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centro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98faf59f8_1_296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Timeline Algoritmos de segmentación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67" name="Google Shape;367;g1398faf59f8_1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2125"/>
            <a:ext cx="8839203" cy="327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98faf59f8_1_301"/>
          <p:cNvSpPr txBox="1"/>
          <p:nvPr>
            <p:ph type="title"/>
          </p:nvPr>
        </p:nvSpPr>
        <p:spPr>
          <a:xfrm>
            <a:off x="84100" y="604525"/>
            <a:ext cx="8990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Sobre la explicabilidad de las redes convolucionales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73" name="Google Shape;373;g1398faf59f8_1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175" y="1782650"/>
            <a:ext cx="48768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98faf59f8_1_306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Grad CAM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79" name="Google Shape;379;g1398faf59f8_1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39725"/>
            <a:ext cx="8227651" cy="31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398faf59f8_1_306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Selvaraju et al. Grad-CAM: Visual Explanations from Deep Networks via Gradient-based Localization. </a:t>
            </a:r>
            <a:r>
              <a:rPr b="0" i="0" lang="es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98faf59f8_1_312"/>
          <p:cNvSpPr txBox="1"/>
          <p:nvPr>
            <p:ph type="title"/>
          </p:nvPr>
        </p:nvSpPr>
        <p:spPr>
          <a:xfrm>
            <a:off x="729450" y="533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Grad CAM</a:t>
            </a:r>
            <a:endParaRPr/>
          </a:p>
        </p:txBody>
      </p:sp>
      <p:sp>
        <p:nvSpPr>
          <p:cNvPr id="386" name="Google Shape;386;g1398faf59f8_1_312"/>
          <p:cNvSpPr txBox="1"/>
          <p:nvPr>
            <p:ph idx="1" type="body"/>
          </p:nvPr>
        </p:nvSpPr>
        <p:spPr>
          <a:xfrm>
            <a:off x="729450" y="1541650"/>
            <a:ext cx="7688700" cy="27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Método para analizar el funcionamiento de casi cualquier red convolucional.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Analiza qué activaciones son más relevantes para la activación de la salida (o alguna neurona intermedia)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Dada las activaciones de interés A(k) se calcula la importancia de cada canal del mapa de características dado para la salida de interés, y luego se calcula la combinación lineal de todos los mapas y sus importancias.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Generalmente se hace sobre las últimas capas que tienen un buen compromiso entre conservación espacial y contenido semántico.</a:t>
            </a:r>
            <a:endParaRPr/>
          </a:p>
        </p:txBody>
      </p:sp>
      <p:pic>
        <p:nvPicPr>
          <p:cNvPr id="387" name="Google Shape;387;g1398faf59f8_1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075" y="3424238"/>
            <a:ext cx="34480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398faf59f8_1_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450" y="3355397"/>
            <a:ext cx="2830350" cy="10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398faf59f8_1_312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Selvaraju et al. Grad-CAM: Visual Explanations from Deep Networks via Gradient-based Localization. </a:t>
            </a:r>
            <a:r>
              <a:rPr b="0" i="0" lang="es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98faf59f8_1_32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Grad CAM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95" name="Google Shape;395;g1398faf59f8_1_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437" y="932150"/>
            <a:ext cx="3610611" cy="189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398faf59f8_1_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4425" y="3059075"/>
            <a:ext cx="3610626" cy="189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398faf59f8_1_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749325"/>
            <a:ext cx="4549638" cy="238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98faf59f8_1_327"/>
          <p:cNvSpPr txBox="1"/>
          <p:nvPr>
            <p:ph type="title"/>
          </p:nvPr>
        </p:nvSpPr>
        <p:spPr>
          <a:xfrm>
            <a:off x="729450" y="561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Grad CAM: Comparación de modelos</a:t>
            </a:r>
            <a:endParaRPr/>
          </a:p>
        </p:txBody>
      </p:sp>
      <p:sp>
        <p:nvSpPr>
          <p:cNvPr id="403" name="Google Shape;403;g1398faf59f8_1_3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404" name="Google Shape;404;g1398faf59f8_1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975" y="1528463"/>
            <a:ext cx="25336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398faf59f8_1_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4538" y="1826375"/>
            <a:ext cx="444817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98faf59f8_1_327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Selvaraju et al. Grad-CAM: Visual Explanations from Deep Networks via Gradient-based Localization. </a:t>
            </a:r>
            <a:r>
              <a:rPr b="0" i="0" lang="es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98faf59f8_1_335"/>
          <p:cNvSpPr txBox="1"/>
          <p:nvPr>
            <p:ph type="title"/>
          </p:nvPr>
        </p:nvSpPr>
        <p:spPr>
          <a:xfrm>
            <a:off x="729450" y="6039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Grad CAM: Análisis de modo de fallas</a:t>
            </a:r>
            <a:endParaRPr/>
          </a:p>
        </p:txBody>
      </p:sp>
      <p:sp>
        <p:nvSpPr>
          <p:cNvPr id="412" name="Google Shape;412;g1398faf59f8_1_335"/>
          <p:cNvSpPr txBox="1"/>
          <p:nvPr>
            <p:ph idx="1" type="body"/>
          </p:nvPr>
        </p:nvSpPr>
        <p:spPr>
          <a:xfrm>
            <a:off x="4989325" y="1506600"/>
            <a:ext cx="3428700" cy="28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 comparan los mapas de activación dados por Grad CAM de las clases correspondientes a los Ground Truth y a las salidas predicha, para los casos en los que el modelos dio falsas categorizaciones para las imágenes dadas.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3" name="Google Shape;413;g1398faf59f8_1_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947" y="1458272"/>
            <a:ext cx="3959225" cy="332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398faf59f8_1_335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Selvaraju et al. Grad-CAM: Visual Explanations from Deep Networks via Gradient-based Localization. </a:t>
            </a:r>
            <a:r>
              <a:rPr b="0" i="0" lang="es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98faf59f8_1_342"/>
          <p:cNvSpPr txBox="1"/>
          <p:nvPr>
            <p:ph type="title"/>
          </p:nvPr>
        </p:nvSpPr>
        <p:spPr>
          <a:xfrm>
            <a:off x="727650" y="575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Grad CAM: Análisis de modo de fallas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20" name="Google Shape;420;g1398faf59f8_1_342"/>
          <p:cNvSpPr txBox="1"/>
          <p:nvPr>
            <p:ph idx="1" type="body"/>
          </p:nvPr>
        </p:nvSpPr>
        <p:spPr>
          <a:xfrm>
            <a:off x="729450" y="2078875"/>
            <a:ext cx="29565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Un problema muy frecuente en Deep Learning, y uno de los que  más se le critica al área es el de los sesgos.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Con Grad CAM podrían analizarse los sesgos en los que incurre determinado modelo, para tomar acciones correctivas.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g1398faf59f8_1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350" y="1263450"/>
            <a:ext cx="4437499" cy="34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398faf59f8_1_342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Selvaraju et al. Grad-CAM: Visual Explanations from Deep Networks via Gradient-based Localization. </a:t>
            </a:r>
            <a:r>
              <a:rPr b="0" i="0" lang="es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991e99863_0_0"/>
          <p:cNvSpPr txBox="1"/>
          <p:nvPr>
            <p:ph type="title"/>
          </p:nvPr>
        </p:nvSpPr>
        <p:spPr>
          <a:xfrm>
            <a:off x="729450" y="2461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¡GRACIAS POR SU ATENCIÓN!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1221d7f6_0_1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convolucionales</a:t>
            </a:r>
            <a:endParaRPr/>
          </a:p>
        </p:txBody>
      </p:sp>
      <p:pic>
        <p:nvPicPr>
          <p:cNvPr id="114" name="Google Shape;114;g2281221d7f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75" y="2107175"/>
            <a:ext cx="657225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281221d7f6_0_12"/>
          <p:cNvSpPr txBox="1"/>
          <p:nvPr/>
        </p:nvSpPr>
        <p:spPr>
          <a:xfrm>
            <a:off x="6773525" y="1273900"/>
            <a:ext cx="1828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Campo receptivo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se va complejizando y en principio expandiendo a medida que nos sumergimos más profundo en la arquitectura de la red.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81221d7f6_0_2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convolucionales</a:t>
            </a:r>
            <a:endParaRPr/>
          </a:p>
        </p:txBody>
      </p:sp>
      <p:pic>
        <p:nvPicPr>
          <p:cNvPr id="121" name="Google Shape;121;g2281221d7f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75" y="1691347"/>
            <a:ext cx="5304550" cy="26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81221d7f6_0_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g2281221d7f6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0" y="1392162"/>
            <a:ext cx="6120351" cy="27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281221d7f6_0_2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convolucionales</a:t>
            </a:r>
            <a:endParaRPr/>
          </a:p>
        </p:txBody>
      </p:sp>
      <p:pic>
        <p:nvPicPr>
          <p:cNvPr id="129" name="Google Shape;129;g2281221d7f6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575" y="997100"/>
            <a:ext cx="2854459" cy="7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281221d7f6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275" y="1983925"/>
            <a:ext cx="1787754" cy="45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281221d7f6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8400" y="2942775"/>
            <a:ext cx="2594618" cy="45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281221d7f6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2400" y="4055245"/>
            <a:ext cx="3640625" cy="6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98faf59f8_1_5"/>
          <p:cNvSpPr txBox="1"/>
          <p:nvPr>
            <p:ph type="title"/>
          </p:nvPr>
        </p:nvSpPr>
        <p:spPr>
          <a:xfrm>
            <a:off x="687400" y="5828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Aplicaciones de image segmentation</a:t>
            </a:r>
            <a:endParaRPr/>
          </a:p>
        </p:txBody>
      </p:sp>
      <p:sp>
        <p:nvSpPr>
          <p:cNvPr id="138" name="Google Shape;138;g1398faf59f8_1_5"/>
          <p:cNvSpPr txBox="1"/>
          <p:nvPr>
            <p:ph idx="1" type="body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Fotografía computacional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Medición de área con satélites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Identificación de tejidos (e.g. tumores vs. tejido sano)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Cirugía guiada por computadora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Realidad aumentada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Encontrar límites geográficos con satélites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Apps de celular para pintar regiones o aplicar filtros selectivamente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Segregación de residuos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98faf59f8_1_10"/>
          <p:cNvSpPr txBox="1"/>
          <p:nvPr>
            <p:ph type="title"/>
          </p:nvPr>
        </p:nvSpPr>
        <p:spPr>
          <a:xfrm>
            <a:off x="727650" y="5899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144" name="Google Shape;144;g1398faf59f8_1_10"/>
          <p:cNvSpPr txBox="1"/>
          <p:nvPr>
            <p:ph idx="1" type="body"/>
          </p:nvPr>
        </p:nvSpPr>
        <p:spPr>
          <a:xfrm>
            <a:off x="-49075" y="1268250"/>
            <a:ext cx="8871600" cy="3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Segmentación semántica de campos: </a:t>
            </a: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https://www.youtube.com/watch?v=wfObVKKKJkE&amp;t=2s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Reemplazo del cielo en realidad aumentada: </a:t>
            </a: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https://www.youtube.com/watch?v=B6X0q7YGUDQ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Segmentación de imágenes urbanas en tiempo real: </a:t>
            </a: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https://www.youtube.com/watch?v=qWl9idsCuLQ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Imágenes dentales: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Agricultura</a:t>
            </a:r>
            <a:br>
              <a:rPr lang="es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de precisión: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200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g1398faf59f8_1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4675" y="3633415"/>
            <a:ext cx="2562199" cy="143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398faf59f8_1_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0650" y="2364900"/>
            <a:ext cx="1948174" cy="11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398faf59f8_1_10"/>
          <p:cNvPicPr preferRelativeResize="0"/>
          <p:nvPr/>
        </p:nvPicPr>
        <p:blipFill rotWithShape="1">
          <a:blip r:embed="rId8">
            <a:alphaModFix/>
          </a:blip>
          <a:srcRect b="11803" l="12212" r="12909" t="17207"/>
          <a:stretch/>
        </p:blipFill>
        <p:spPr>
          <a:xfrm>
            <a:off x="6434675" y="2294238"/>
            <a:ext cx="2290800" cy="9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398faf59f8_1_10"/>
          <p:cNvSpPr txBox="1"/>
          <p:nvPr/>
        </p:nvSpPr>
        <p:spPr>
          <a:xfrm>
            <a:off x="4339975" y="3952675"/>
            <a:ext cx="2366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b="0" i="0" lang="es" sz="1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Segmentación de residuos: 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g1398faf59f8_1_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46115" y="3633425"/>
            <a:ext cx="2518390" cy="14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398faf59f8_1_10"/>
          <p:cNvSpPr txBox="1"/>
          <p:nvPr/>
        </p:nvSpPr>
        <p:spPr>
          <a:xfrm>
            <a:off x="4339963" y="2596688"/>
            <a:ext cx="220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b="0" i="0" lang="es" sz="1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Imágenes médicas</a:t>
            </a:r>
            <a:r>
              <a:rPr b="0" i="0" lang="es" sz="12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12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